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42" r:id="rId1"/>
  </p:sldMasterIdLst>
  <p:sldIdLst>
    <p:sldId id="264" r:id="rId2"/>
    <p:sldId id="275" r:id="rId3"/>
    <p:sldId id="263" r:id="rId4"/>
    <p:sldId id="265" r:id="rId5"/>
    <p:sldId id="258" r:id="rId6"/>
    <p:sldId id="266" r:id="rId7"/>
    <p:sldId id="267" r:id="rId8"/>
    <p:sldId id="268" r:id="rId9"/>
    <p:sldId id="269" r:id="rId10"/>
    <p:sldId id="271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8"/>
    <p:restoredTop sz="91000"/>
  </p:normalViewPr>
  <p:slideViewPr>
    <p:cSldViewPr>
      <p:cViewPr varScale="1">
        <p:scale>
          <a:sx n="76" d="100"/>
          <a:sy n="76" d="100"/>
        </p:scale>
        <p:origin x="8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F479-B860-694F-938B-241C6E80A4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E662-EE4A-7941-AD8B-DD7355D818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80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E662-EE4A-7941-AD8B-DD7355D818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40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E662-EE4A-7941-AD8B-DD7355D818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62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C8F-DECE-9641-8660-E193936AD3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03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E662-EE4A-7941-AD8B-DD7355D818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74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E662-EE4A-7941-AD8B-DD7355D818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1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8C8-0836-AD4D-97DB-F148971379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4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13FD-6D39-A14E-A040-8C7BF9103F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34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E662-EE4A-7941-AD8B-DD7355D818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95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976E-06D2-9042-B60C-FB2F4FFBA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37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F27E662-EE4A-7941-AD8B-DD7355D818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484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ideo" Target="file:////Users/helgawinold/Documents/HelgaDocs/Spiccato%20Research%20and%20Presentations/h-1.MPG" TargetMode="External"/><Relationship Id="rId13" Type="http://schemas.openxmlformats.org/officeDocument/2006/relationships/image" Target="../media/image5.png"/><Relationship Id="rId3" Type="http://schemas.microsoft.com/office/2007/relationships/media" Target="file:///C:\Connie\CelloPaper\helgaPresent03\j-1.MPG" TargetMode="External"/><Relationship Id="rId7" Type="http://schemas.microsoft.com/office/2007/relationships/media" Target="file:////Users/helgawinold/Documents/HelgaDocs/Spiccato%20Research%20and%20Presentations/h-1.MPG" TargetMode="External"/><Relationship Id="rId12" Type="http://schemas.openxmlformats.org/officeDocument/2006/relationships/image" Target="../media/image4.png"/><Relationship Id="rId2" Type="http://schemas.openxmlformats.org/officeDocument/2006/relationships/video" Target="file:///C:\Connie\CelloPaper\helgaPresent03\f-2.MPG" TargetMode="External"/><Relationship Id="rId16" Type="http://schemas.openxmlformats.org/officeDocument/2006/relationships/image" Target="../media/image8.png"/><Relationship Id="rId1" Type="http://schemas.microsoft.com/office/2007/relationships/media" Target="file:///C:\Connie\CelloPaper\helgaPresent03\f-2.MPG" TargetMode="External"/><Relationship Id="rId6" Type="http://schemas.openxmlformats.org/officeDocument/2006/relationships/video" Target="file:///C:\Connie\CelloPaper\helgaPresent03\t-2.MPG" TargetMode="External"/><Relationship Id="rId11" Type="http://schemas.openxmlformats.org/officeDocument/2006/relationships/slideLayout" Target="../slideLayouts/slideLayout7.xml"/><Relationship Id="rId5" Type="http://schemas.microsoft.com/office/2007/relationships/media" Target="file:///C:\Connie\CelloPaper\helgaPresent03\t-2.MPG" TargetMode="External"/><Relationship Id="rId15" Type="http://schemas.openxmlformats.org/officeDocument/2006/relationships/image" Target="../media/image7.png"/><Relationship Id="rId10" Type="http://schemas.openxmlformats.org/officeDocument/2006/relationships/video" Target="file:///C:\Connie\CelloPaper\helgaPresent03\p-1.MPG" TargetMode="External"/><Relationship Id="rId4" Type="http://schemas.openxmlformats.org/officeDocument/2006/relationships/video" Target="file:///C:\Connie\CelloPaper\helgaPresent03\j-1.MPG" TargetMode="External"/><Relationship Id="rId9" Type="http://schemas.microsoft.com/office/2007/relationships/media" Target="file:///C:\Connie\CelloPaper\helgaPresent03\p-1.MPG" TargetMode="Externa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4F5A9BD1-4064-3307-07F8-D083CCD83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985682"/>
            <a:ext cx="8178799" cy="120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480060">
              <a:spcAft>
                <a:spcPts val="600"/>
              </a:spcAft>
            </a:pPr>
            <a:r>
              <a:rPr lang="en-US" altLang="en-US" sz="4620" kern="1200" dirty="0">
                <a:latin typeface="+mj-lt"/>
                <a:ea typeface="+mn-ea"/>
                <a:cs typeface="+mn-cs"/>
              </a:rPr>
              <a:t>Spiccato: Mystery or Science?</a:t>
            </a:r>
            <a:endParaRPr lang="en-US" altLang="en-US" sz="4400" dirty="0">
              <a:latin typeface="+mj-lt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90764FE-12E5-D793-B24B-C513AB404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259" y="3028078"/>
            <a:ext cx="6735482" cy="184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 defTabSz="480060">
              <a:spcBef>
                <a:spcPct val="20000"/>
              </a:spcBef>
            </a:pPr>
            <a:r>
              <a:rPr lang="en-US" altLang="en-US" sz="294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Helga Winold, Esther </a:t>
            </a:r>
            <a:r>
              <a:rPr lang="en-US" altLang="en-US" sz="294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Thelen</a:t>
            </a:r>
            <a:r>
              <a:rPr lang="en-US" altLang="en-US" sz="294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Jing Feng</a:t>
            </a:r>
            <a:endParaRPr lang="en-US" altLang="en-US" sz="2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97186007-42AD-7979-CC5E-1C7B53320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576919"/>
              </p:ext>
            </p:extLst>
          </p:nvPr>
        </p:nvGraphicFramePr>
        <p:xfrm>
          <a:off x="1331118" y="1147079"/>
          <a:ext cx="6481763" cy="262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661400" imgH="5969000" progId="Excel.Chart.8">
                  <p:embed/>
                </p:oleObj>
              </mc:Choice>
              <mc:Fallback>
                <p:oleObj name="Chart" r:id="rId2" imgW="8661400" imgH="5969000" progId="Excel.Chart.8">
                  <p:embed/>
                  <p:pic>
                    <p:nvPicPr>
                      <p:cNvPr id="19458" name="Object 2">
                        <a:extLst>
                          <a:ext uri="{FF2B5EF4-FFF2-40B4-BE49-F238E27FC236}">
                            <a16:creationId xmlns:a16="http://schemas.microsoft.com/office/drawing/2014/main" id="{97186007-42AD-7979-CC5E-1C7B53320F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8" y="1147079"/>
                        <a:ext cx="6481763" cy="2629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AF7B169C-4E77-6322-9682-D2B2C1837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415296"/>
              </p:ext>
            </p:extLst>
          </p:nvPr>
        </p:nvGraphicFramePr>
        <p:xfrm>
          <a:off x="1334784" y="4262509"/>
          <a:ext cx="6473334" cy="256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8648700" imgH="5956300" progId="Excel.Chart.8">
                  <p:embed/>
                </p:oleObj>
              </mc:Choice>
              <mc:Fallback>
                <p:oleObj name="Chart" r:id="rId4" imgW="8648700" imgH="5956300" progId="Excel.Chart.8">
                  <p:embed/>
                  <p:pic>
                    <p:nvPicPr>
                      <p:cNvPr id="19459" name="Object 3">
                        <a:extLst>
                          <a:ext uri="{FF2B5EF4-FFF2-40B4-BE49-F238E27FC236}">
                            <a16:creationId xmlns:a16="http://schemas.microsoft.com/office/drawing/2014/main" id="{AF7B169C-4E77-6322-9682-D2B2C1837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784" y="4262509"/>
                        <a:ext cx="6473334" cy="2562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>
            <a:extLst>
              <a:ext uri="{FF2B5EF4-FFF2-40B4-BE49-F238E27FC236}">
                <a16:creationId xmlns:a16="http://schemas.microsoft.com/office/drawing/2014/main" id="{441CBC45-60AA-2D0F-A70A-78F9552DD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051" y="86868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Cellist 2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1E2A3204-B175-9EAF-7D1E-D60150D9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770074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Cellist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39C66-9F64-4FF2-A33E-784EAE6AA27B}"/>
              </a:ext>
            </a:extLst>
          </p:cNvPr>
          <p:cNvSpPr txBox="1"/>
          <p:nvPr/>
        </p:nvSpPr>
        <p:spPr>
          <a:xfrm>
            <a:off x="990600" y="304800"/>
            <a:ext cx="424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Professional vs. student: velocity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B08C-52A0-ED5E-C094-C3188DD3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research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322A-26F0-0B8F-DE38-38C15F0D6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Naked eye: most string players can’t discern differences in movement</a:t>
            </a:r>
          </a:p>
          <a:p>
            <a:r>
              <a:rPr lang="en-US" sz="2400" dirty="0"/>
              <a:t>Players not using all their joints are prone to pain and injury</a:t>
            </a:r>
          </a:p>
          <a:p>
            <a:r>
              <a:rPr lang="en-US" sz="2400" dirty="0"/>
              <a:t>Analysis of movement could be helped with scientific research</a:t>
            </a:r>
          </a:p>
          <a:p>
            <a:r>
              <a:rPr lang="en-US" sz="2400" dirty="0"/>
              <a:t>Research could help with injury prevention in practice and teaching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3ECE7-0A03-30CF-819C-A564EC0CB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6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83D2058-4116-1820-9551-E41C040B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2841"/>
            <a:ext cx="8610600" cy="10569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 dirty="0">
                <a:solidFill>
                  <a:schemeClr val="bg2"/>
                </a:solidFill>
              </a:rPr>
              <a:t>Helga Winold, DMA</a:t>
            </a:r>
            <a:endParaRPr lang="en-US" sz="4200" dirty="0">
              <a:solidFill>
                <a:schemeClr val="bg2"/>
              </a:solidFill>
            </a:endParaRPr>
          </a:p>
        </p:txBody>
      </p:sp>
      <p:pic>
        <p:nvPicPr>
          <p:cNvPr id="3" name="Content Placeholder 2" descr="A person playing a cello&#10;&#10;Description automatically generated">
            <a:extLst>
              <a:ext uri="{FF2B5EF4-FFF2-40B4-BE49-F238E27FC236}">
                <a16:creationId xmlns:a16="http://schemas.microsoft.com/office/drawing/2014/main" id="{B0F7A8A9-8797-D036-CDBE-0600F52EF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267200" y="1981200"/>
            <a:ext cx="6412444" cy="3606998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7C3B52-D5F4-D584-3C10-701A7C62C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00518" y="2895600"/>
            <a:ext cx="4641142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 defTabSz="457200"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Professor Emeritus, Indiana University </a:t>
            </a:r>
          </a:p>
          <a:p>
            <a:pPr marL="285750" indent="-285750" algn="l" defTabSz="457200"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President's Award for Distinguished Teaching</a:t>
            </a:r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  <a:p>
            <a:pPr marL="285750" indent="-285750" algn="l" defTabSz="457200"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Inspiration for this research Heifetz</a:t>
            </a:r>
            <a:endParaRPr lang="en-US" sz="1800" dirty="0">
              <a:solidFill>
                <a:schemeClr val="bg1"/>
              </a:solidFill>
              <a:effectLst/>
              <a:latin typeface="+mn-lt"/>
            </a:endParaRPr>
          </a:p>
          <a:p>
            <a:pPr marL="285750" indent="-285750" algn="l" defTabSz="457200"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Path: Kinesiology -&gt; Esther </a:t>
            </a:r>
            <a:r>
              <a:rPr lang="en-US" sz="1800" dirty="0" err="1">
                <a:solidFill>
                  <a:schemeClr val="bg1"/>
                </a:solidFill>
              </a:rPr>
              <a:t>Thelen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4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1EF2026-05B6-ED6F-8E19-8ECBE8A6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952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>
            <a:extLst>
              <a:ext uri="{FF2B5EF4-FFF2-40B4-BE49-F238E27FC236}">
                <a16:creationId xmlns:a16="http://schemas.microsoft.com/office/drawing/2014/main" id="{072D0A04-C99F-EBFF-D3EC-A757CDE5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63" y="1544307"/>
            <a:ext cx="4271970" cy="37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Line 1027">
            <a:extLst>
              <a:ext uri="{FF2B5EF4-FFF2-40B4-BE49-F238E27FC236}">
                <a16:creationId xmlns:a16="http://schemas.microsoft.com/office/drawing/2014/main" id="{AB54BC28-1C66-0823-5592-DA098E50FE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2000" y="222885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1028">
            <a:extLst>
              <a:ext uri="{FF2B5EF4-FFF2-40B4-BE49-F238E27FC236}">
                <a16:creationId xmlns:a16="http://schemas.microsoft.com/office/drawing/2014/main" id="{3899DCC9-D3D5-336D-4E30-DE25F4CB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2571750"/>
            <a:ext cx="4064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1029">
            <a:extLst>
              <a:ext uri="{FF2B5EF4-FFF2-40B4-BE49-F238E27FC236}">
                <a16:creationId xmlns:a16="http://schemas.microsoft.com/office/drawing/2014/main" id="{09A5E49C-595E-74E4-25B8-62B10DBA0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9200" y="26860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1030">
            <a:extLst>
              <a:ext uri="{FF2B5EF4-FFF2-40B4-BE49-F238E27FC236}">
                <a16:creationId xmlns:a16="http://schemas.microsoft.com/office/drawing/2014/main" id="{31D19260-DFD9-167F-A9BC-918848F9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2647950"/>
            <a:ext cx="1016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1031">
            <a:extLst>
              <a:ext uri="{FF2B5EF4-FFF2-40B4-BE49-F238E27FC236}">
                <a16:creationId xmlns:a16="http://schemas.microsoft.com/office/drawing/2014/main" id="{F11737C1-25EE-161F-5706-4ED94842A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1922463"/>
            <a:ext cx="40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12296" name="Text Box 1032">
            <a:extLst>
              <a:ext uri="{FF2B5EF4-FFF2-40B4-BE49-F238E27FC236}">
                <a16:creationId xmlns:a16="http://schemas.microsoft.com/office/drawing/2014/main" id="{616C3802-0F71-6FD3-9345-F0552EF9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2628900"/>
            <a:ext cx="508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12297" name="Text Box 1033">
            <a:extLst>
              <a:ext uri="{FF2B5EF4-FFF2-40B4-BE49-F238E27FC236}">
                <a16:creationId xmlns:a16="http://schemas.microsoft.com/office/drawing/2014/main" id="{00D1F9E0-B229-1CD6-0F7F-0626F8DCF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71750"/>
            <a:ext cx="609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grpSp>
        <p:nvGrpSpPr>
          <p:cNvPr id="12298" name="Group 1034">
            <a:extLst>
              <a:ext uri="{FF2B5EF4-FFF2-40B4-BE49-F238E27FC236}">
                <a16:creationId xmlns:a16="http://schemas.microsoft.com/office/drawing/2014/main" id="{B7694208-597E-70D9-B676-83380125E2AB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3600450"/>
            <a:ext cx="1524000" cy="903288"/>
            <a:chOff x="1536" y="2304"/>
            <a:chExt cx="720" cy="759"/>
          </a:xfrm>
        </p:grpSpPr>
        <p:sp>
          <p:nvSpPr>
            <p:cNvPr id="12299" name="Line 1035">
              <a:extLst>
                <a:ext uri="{FF2B5EF4-FFF2-40B4-BE49-F238E27FC236}">
                  <a16:creationId xmlns:a16="http://schemas.microsoft.com/office/drawing/2014/main" id="{9CBDA43F-F6E1-5B65-B18A-AB0EDB142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5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Text Box 1036">
              <a:extLst>
                <a:ext uri="{FF2B5EF4-FFF2-40B4-BE49-F238E27FC236}">
                  <a16:creationId xmlns:a16="http://schemas.microsoft.com/office/drawing/2014/main" id="{847B7484-F444-1629-62DB-593984C0E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304"/>
              <a:ext cx="72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800"/>
                <a:t>downbow</a:t>
              </a:r>
              <a:endParaRPr lang="en-US" altLang="en-US"/>
            </a:p>
          </p:txBody>
        </p:sp>
        <p:sp>
          <p:nvSpPr>
            <p:cNvPr id="12301" name="Line 1037">
              <a:extLst>
                <a:ext uri="{FF2B5EF4-FFF2-40B4-BE49-F238E27FC236}">
                  <a16:creationId xmlns:a16="http://schemas.microsoft.com/office/drawing/2014/main" id="{D468FD28-F7C6-8BBD-73F4-7D3DCC07E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Text Box 1038">
              <a:extLst>
                <a:ext uri="{FF2B5EF4-FFF2-40B4-BE49-F238E27FC236}">
                  <a16:creationId xmlns:a16="http://schemas.microsoft.com/office/drawing/2014/main" id="{7E1969A8-227D-8AB0-FAFF-01663EDBE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800"/>
                <a:t>frog</a:t>
              </a:r>
              <a:endParaRPr lang="en-US" altLang="en-US"/>
            </a:p>
          </p:txBody>
        </p:sp>
        <p:grpSp>
          <p:nvGrpSpPr>
            <p:cNvPr id="12303" name="Group 1039">
              <a:extLst>
                <a:ext uri="{FF2B5EF4-FFF2-40B4-BE49-F238E27FC236}">
                  <a16:creationId xmlns:a16="http://schemas.microsoft.com/office/drawing/2014/main" id="{34857F7F-D401-C0B1-0A62-C37A98B6F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592"/>
              <a:ext cx="114" cy="60"/>
              <a:chOff x="768" y="2784"/>
              <a:chExt cx="114" cy="60"/>
            </a:xfrm>
          </p:grpSpPr>
          <p:sp>
            <p:nvSpPr>
              <p:cNvPr id="12304" name="Line 1040">
                <a:extLst>
                  <a:ext uri="{FF2B5EF4-FFF2-40B4-BE49-F238E27FC236}">
                    <a16:creationId xmlns:a16="http://schemas.microsoft.com/office/drawing/2014/main" id="{B38A0B3D-EBBA-C6B2-DD45-B47AD0873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1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Line 1041">
                <a:extLst>
                  <a:ext uri="{FF2B5EF4-FFF2-40B4-BE49-F238E27FC236}">
                    <a16:creationId xmlns:a16="http://schemas.microsoft.com/office/drawing/2014/main" id="{A367897C-CEB6-47BB-077A-FEDED9190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Line 1042">
                <a:extLst>
                  <a:ext uri="{FF2B5EF4-FFF2-40B4-BE49-F238E27FC236}">
                    <a16:creationId xmlns:a16="http://schemas.microsoft.com/office/drawing/2014/main" id="{3BF063F7-5A1C-583B-1EF0-DBBE308C6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" y="2790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07" name="Group 1043">
            <a:extLst>
              <a:ext uri="{FF2B5EF4-FFF2-40B4-BE49-F238E27FC236}">
                <a16:creationId xmlns:a16="http://schemas.microsoft.com/office/drawing/2014/main" id="{9FE8D537-DB63-6E53-43F0-3CF2DA8B282F}"/>
              </a:ext>
            </a:extLst>
          </p:cNvPr>
          <p:cNvGrpSpPr>
            <a:grpSpLocks/>
          </p:cNvGrpSpPr>
          <p:nvPr/>
        </p:nvGrpSpPr>
        <p:grpSpPr bwMode="auto">
          <a:xfrm>
            <a:off x="6604000" y="3600450"/>
            <a:ext cx="1219200" cy="903288"/>
            <a:chOff x="3742" y="2304"/>
            <a:chExt cx="576" cy="759"/>
          </a:xfrm>
        </p:grpSpPr>
        <p:sp>
          <p:nvSpPr>
            <p:cNvPr id="12308" name="Line 1044">
              <a:extLst>
                <a:ext uri="{FF2B5EF4-FFF2-40B4-BE49-F238E27FC236}">
                  <a16:creationId xmlns:a16="http://schemas.microsoft.com/office/drawing/2014/main" id="{B55109A3-414D-F96D-67D5-26139B3CBD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25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Text Box 1045">
              <a:extLst>
                <a:ext uri="{FF2B5EF4-FFF2-40B4-BE49-F238E27FC236}">
                  <a16:creationId xmlns:a16="http://schemas.microsoft.com/office/drawing/2014/main" id="{BFC306CA-2A0C-4FFC-55EC-938DA8060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2304"/>
              <a:ext cx="52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800"/>
                <a:t>upbow</a:t>
              </a:r>
              <a:endParaRPr lang="en-US" altLang="en-US"/>
            </a:p>
          </p:txBody>
        </p:sp>
        <p:sp>
          <p:nvSpPr>
            <p:cNvPr id="12310" name="Line 1046">
              <a:extLst>
                <a:ext uri="{FF2B5EF4-FFF2-40B4-BE49-F238E27FC236}">
                  <a16:creationId xmlns:a16="http://schemas.microsoft.com/office/drawing/2014/main" id="{4913EB5B-9245-3033-708E-05863DAA7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6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Text Box 1047">
              <a:extLst>
                <a:ext uri="{FF2B5EF4-FFF2-40B4-BE49-F238E27FC236}">
                  <a16:creationId xmlns:a16="http://schemas.microsoft.com/office/drawing/2014/main" id="{A0FD357B-295B-C085-A5E7-B2E61DE3C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83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800"/>
                <a:t>tip</a:t>
              </a:r>
              <a:endParaRPr lang="en-US" altLang="en-US"/>
            </a:p>
          </p:txBody>
        </p:sp>
        <p:grpSp>
          <p:nvGrpSpPr>
            <p:cNvPr id="12312" name="Group 1048">
              <a:extLst>
                <a:ext uri="{FF2B5EF4-FFF2-40B4-BE49-F238E27FC236}">
                  <a16:creationId xmlns:a16="http://schemas.microsoft.com/office/drawing/2014/main" id="{28B9F06F-0232-8351-43EA-BBD9098F50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" y="2592"/>
              <a:ext cx="60" cy="84"/>
              <a:chOff x="690" y="3084"/>
              <a:chExt cx="60" cy="84"/>
            </a:xfrm>
          </p:grpSpPr>
          <p:sp>
            <p:nvSpPr>
              <p:cNvPr id="12313" name="Line 1049">
                <a:extLst>
                  <a:ext uri="{FF2B5EF4-FFF2-40B4-BE49-F238E27FC236}">
                    <a16:creationId xmlns:a16="http://schemas.microsoft.com/office/drawing/2014/main" id="{A64E3F05-8274-C8D0-1AD8-02146F709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" y="3090"/>
                <a:ext cx="30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Line 1050">
                <a:extLst>
                  <a:ext uri="{FF2B5EF4-FFF2-40B4-BE49-F238E27FC236}">
                    <a16:creationId xmlns:a16="http://schemas.microsoft.com/office/drawing/2014/main" id="{9261BC85-69A1-0934-063D-1DD74EB77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3084"/>
                <a:ext cx="3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315" name="Oval 1051">
            <a:extLst>
              <a:ext uri="{FF2B5EF4-FFF2-40B4-BE49-F238E27FC236}">
                <a16:creationId xmlns:a16="http://schemas.microsoft.com/office/drawing/2014/main" id="{5CC87D9D-01AC-C655-1803-2F232D55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1016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Oval 1052">
            <a:extLst>
              <a:ext uri="{FF2B5EF4-FFF2-40B4-BE49-F238E27FC236}">
                <a16:creationId xmlns:a16="http://schemas.microsoft.com/office/drawing/2014/main" id="{68FED444-306C-2045-AAE7-47C4EF46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95600"/>
            <a:ext cx="1016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1053">
            <a:extLst>
              <a:ext uri="{FF2B5EF4-FFF2-40B4-BE49-F238E27FC236}">
                <a16:creationId xmlns:a16="http://schemas.microsoft.com/office/drawing/2014/main" id="{D0EDF9CD-C18D-F9F0-0CB0-41399FFB2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581400"/>
            <a:ext cx="1016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1054">
            <a:extLst>
              <a:ext uri="{FF2B5EF4-FFF2-40B4-BE49-F238E27FC236}">
                <a16:creationId xmlns:a16="http://schemas.microsoft.com/office/drawing/2014/main" id="{DC68BB45-3619-9DD3-F0C8-BD9AB0785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62400"/>
            <a:ext cx="1016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1055">
            <a:extLst>
              <a:ext uri="{FF2B5EF4-FFF2-40B4-BE49-F238E27FC236}">
                <a16:creationId xmlns:a16="http://schemas.microsoft.com/office/drawing/2014/main" id="{AE30F4D1-1CD9-8AE2-7695-0E4CA095C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91000"/>
            <a:ext cx="1016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1056">
            <a:extLst>
              <a:ext uri="{FF2B5EF4-FFF2-40B4-BE49-F238E27FC236}">
                <a16:creationId xmlns:a16="http://schemas.microsoft.com/office/drawing/2014/main" id="{BD04F51C-9882-2377-8771-E916BD31E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733800"/>
            <a:ext cx="101600" cy="571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21" name="Group 1057">
            <a:extLst>
              <a:ext uri="{FF2B5EF4-FFF2-40B4-BE49-F238E27FC236}">
                <a16:creationId xmlns:a16="http://schemas.microsoft.com/office/drawing/2014/main" id="{EAF47635-03BB-69A3-47EC-8BA1F2A0F352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1771650"/>
            <a:ext cx="1092200" cy="1271588"/>
            <a:chOff x="3024" y="1488"/>
            <a:chExt cx="516" cy="1068"/>
          </a:xfrm>
        </p:grpSpPr>
        <p:grpSp>
          <p:nvGrpSpPr>
            <p:cNvPr id="12322" name="Group 1058">
              <a:extLst>
                <a:ext uri="{FF2B5EF4-FFF2-40B4-BE49-F238E27FC236}">
                  <a16:creationId xmlns:a16="http://schemas.microsoft.com/office/drawing/2014/main" id="{9029D61B-EFAF-F5E0-5B77-7DF94C142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488"/>
              <a:ext cx="516" cy="1068"/>
              <a:chOff x="1440" y="2118"/>
              <a:chExt cx="516" cy="1068"/>
            </a:xfrm>
          </p:grpSpPr>
          <p:sp>
            <p:nvSpPr>
              <p:cNvPr id="12323" name="Oval 1059">
                <a:extLst>
                  <a:ext uri="{FF2B5EF4-FFF2-40B4-BE49-F238E27FC236}">
                    <a16:creationId xmlns:a16="http://schemas.microsoft.com/office/drawing/2014/main" id="{5787A21A-7FA7-4A11-83A2-C68706C88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211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Oval 1060">
                <a:extLst>
                  <a:ext uri="{FF2B5EF4-FFF2-40B4-BE49-F238E27FC236}">
                    <a16:creationId xmlns:a16="http://schemas.microsoft.com/office/drawing/2014/main" id="{92158592-BB95-7D86-FCBF-9E7EEF29C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" y="231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Oval 1061">
                <a:extLst>
                  <a:ext uri="{FF2B5EF4-FFF2-40B4-BE49-F238E27FC236}">
                    <a16:creationId xmlns:a16="http://schemas.microsoft.com/office/drawing/2014/main" id="{2A23E561-C963-EBDF-3AB0-7A30A12C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Oval 1062">
                <a:extLst>
                  <a:ext uri="{FF2B5EF4-FFF2-40B4-BE49-F238E27FC236}">
                    <a16:creationId xmlns:a16="http://schemas.microsoft.com/office/drawing/2014/main" id="{25141CC7-7B3C-0311-FAA6-90B1822BD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" y="2982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Oval 1063">
                <a:extLst>
                  <a:ext uri="{FF2B5EF4-FFF2-40B4-BE49-F238E27FC236}">
                    <a16:creationId xmlns:a16="http://schemas.microsoft.com/office/drawing/2014/main" id="{EA651300-EE4A-1D49-445B-257086DDE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" y="313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28" name="Line 1064">
              <a:extLst>
                <a:ext uri="{FF2B5EF4-FFF2-40B4-BE49-F238E27FC236}">
                  <a16:creationId xmlns:a16="http://schemas.microsoft.com/office/drawing/2014/main" id="{A2C5CFEA-8099-A5F5-4724-9AEDAC031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153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1065">
              <a:extLst>
                <a:ext uri="{FF2B5EF4-FFF2-40B4-BE49-F238E27FC236}">
                  <a16:creationId xmlns:a16="http://schemas.microsoft.com/office/drawing/2014/main" id="{3F854678-71BC-DCFB-76F3-A30C8F845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6" y="1709"/>
              <a:ext cx="282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1066">
              <a:extLst>
                <a:ext uri="{FF2B5EF4-FFF2-40B4-BE49-F238E27FC236}">
                  <a16:creationId xmlns:a16="http://schemas.microsoft.com/office/drawing/2014/main" id="{801D32DD-707B-12D4-0848-7EE3AC1F1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184"/>
              <a:ext cx="136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67">
              <a:extLst>
                <a:ext uri="{FF2B5EF4-FFF2-40B4-BE49-F238E27FC236}">
                  <a16:creationId xmlns:a16="http://schemas.microsoft.com/office/drawing/2014/main" id="{CF4BE0B2-5979-EE05-DB9C-C1D90F58D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" y="2376"/>
              <a:ext cx="48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Arc 1068">
              <a:extLst>
                <a:ext uri="{FF2B5EF4-FFF2-40B4-BE49-F238E27FC236}">
                  <a16:creationId xmlns:a16="http://schemas.microsoft.com/office/drawing/2014/main" id="{E0F1A8BA-9F76-1DD5-D6DF-04FC8BB2F77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88" y="1626"/>
              <a:ext cx="132" cy="1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Arc 1069">
              <a:extLst>
                <a:ext uri="{FF2B5EF4-FFF2-40B4-BE49-F238E27FC236}">
                  <a16:creationId xmlns:a16="http://schemas.microsoft.com/office/drawing/2014/main" id="{9792A1F7-B466-0E13-96A8-F6067CD16ACC}"/>
                </a:ext>
              </a:extLst>
            </p:cNvPr>
            <p:cNvSpPr>
              <a:spLocks/>
            </p:cNvSpPr>
            <p:nvPr/>
          </p:nvSpPr>
          <p:spPr bwMode="auto">
            <a:xfrm rot="19374816" flipV="1">
              <a:off x="3060" y="2088"/>
              <a:ext cx="132" cy="1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Arc 1070">
              <a:extLst>
                <a:ext uri="{FF2B5EF4-FFF2-40B4-BE49-F238E27FC236}">
                  <a16:creationId xmlns:a16="http://schemas.microsoft.com/office/drawing/2014/main" id="{3FD80192-F749-C22F-4874-DB1D22F02852}"/>
                </a:ext>
              </a:extLst>
            </p:cNvPr>
            <p:cNvSpPr>
              <a:spLocks/>
            </p:cNvSpPr>
            <p:nvPr/>
          </p:nvSpPr>
          <p:spPr bwMode="auto">
            <a:xfrm rot="11617235">
              <a:off x="3095" y="2307"/>
              <a:ext cx="120" cy="144"/>
            </a:xfrm>
            <a:custGeom>
              <a:avLst/>
              <a:gdLst>
                <a:gd name="G0" fmla="+- 5344 0 0"/>
                <a:gd name="G1" fmla="+- 21600 0 0"/>
                <a:gd name="G2" fmla="+- 21600 0 0"/>
                <a:gd name="T0" fmla="*/ 0 w 26944"/>
                <a:gd name="T1" fmla="*/ 671 h 21600"/>
                <a:gd name="T2" fmla="*/ 26944 w 26944"/>
                <a:gd name="T3" fmla="*/ 21600 h 21600"/>
                <a:gd name="T4" fmla="*/ 5344 w 269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944" h="21600" fill="none" extrusionOk="0">
                  <a:moveTo>
                    <a:pt x="0" y="671"/>
                  </a:moveTo>
                  <a:cubicBezTo>
                    <a:pt x="1746" y="225"/>
                    <a:pt x="3541" y="0"/>
                    <a:pt x="5344" y="0"/>
                  </a:cubicBezTo>
                  <a:cubicBezTo>
                    <a:pt x="17273" y="0"/>
                    <a:pt x="26944" y="9670"/>
                    <a:pt x="26944" y="21600"/>
                  </a:cubicBezTo>
                </a:path>
                <a:path w="26944" h="21600" stroke="0" extrusionOk="0">
                  <a:moveTo>
                    <a:pt x="0" y="671"/>
                  </a:moveTo>
                  <a:cubicBezTo>
                    <a:pt x="1746" y="225"/>
                    <a:pt x="3541" y="0"/>
                    <a:pt x="5344" y="0"/>
                  </a:cubicBezTo>
                  <a:cubicBezTo>
                    <a:pt x="17273" y="0"/>
                    <a:pt x="26944" y="9670"/>
                    <a:pt x="26944" y="21600"/>
                  </a:cubicBezTo>
                  <a:lnTo>
                    <a:pt x="5344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5" name="Text Box 1071">
            <a:extLst>
              <a:ext uri="{FF2B5EF4-FFF2-40B4-BE49-F238E27FC236}">
                <a16:creationId xmlns:a16="http://schemas.microsoft.com/office/drawing/2014/main" id="{36B55D32-781B-E892-DF57-B06C98C5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828800"/>
            <a:ext cx="20320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/>
              <a:t>shoulder angle</a:t>
            </a:r>
            <a:endParaRPr lang="en-US" altLang="en-US"/>
          </a:p>
        </p:txBody>
      </p:sp>
      <p:sp>
        <p:nvSpPr>
          <p:cNvPr id="12336" name="Text Box 1072">
            <a:extLst>
              <a:ext uri="{FF2B5EF4-FFF2-40B4-BE49-F238E27FC236}">
                <a16:creationId xmlns:a16="http://schemas.microsoft.com/office/drawing/2014/main" id="{806F21D6-4EAA-937D-53B2-4AEDDD200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2328863"/>
            <a:ext cx="16256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/>
              <a:t>elbow angle</a:t>
            </a:r>
            <a:endParaRPr lang="en-US" altLang="en-US"/>
          </a:p>
        </p:txBody>
      </p:sp>
      <p:sp>
        <p:nvSpPr>
          <p:cNvPr id="12337" name="Text Box 1073">
            <a:extLst>
              <a:ext uri="{FF2B5EF4-FFF2-40B4-BE49-F238E27FC236}">
                <a16:creationId xmlns:a16="http://schemas.microsoft.com/office/drawing/2014/main" id="{20D3043F-A5C9-A1D1-D378-A2EDF2824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2800350"/>
            <a:ext cx="1625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/>
              <a:t>wrist angle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3770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f-2.MPG">
            <a:hlinkClick r:id="" action="ppaction://media"/>
            <a:extLst>
              <a:ext uri="{FF2B5EF4-FFF2-40B4-BE49-F238E27FC236}">
                <a16:creationId xmlns:a16="http://schemas.microsoft.com/office/drawing/2014/main" id="{DD1E3F7F-F9AB-5FD7-7809-C8F7269B52A4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112931"/>
            <a:ext cx="2195305" cy="14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291" y="1"/>
            <a:ext cx="4537709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453770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j-1.MPG">
            <a:hlinkClick r:id="" action="ppaction://media"/>
            <a:extLst>
              <a:ext uri="{FF2B5EF4-FFF2-40B4-BE49-F238E27FC236}">
                <a16:creationId xmlns:a16="http://schemas.microsoft.com/office/drawing/2014/main" id="{1DF30B3A-5B73-C746-9FFB-865FF3A0C13E}"/>
              </a:ext>
            </a:extLst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4278112"/>
            <a:ext cx="2195304" cy="14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291" y="3489159"/>
            <a:ext cx="4537709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7802" y="1918638"/>
            <a:ext cx="3168396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-2.MPG">
            <a:hlinkClick r:id="" action="ppaction://media"/>
            <a:extLst>
              <a:ext uri="{FF2B5EF4-FFF2-40B4-BE49-F238E27FC236}">
                <a16:creationId xmlns:a16="http://schemas.microsoft.com/office/drawing/2014/main" id="{47D37BB2-01C5-DA89-EE35-F698A4AAD164}"/>
              </a:ext>
            </a:extLst>
          </p:cNvPr>
          <p:cNvPicPr>
            <a:picLocks noChangeAspect="1" noChangeArrowheads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9101" y="2513388"/>
            <a:ext cx="2685796" cy="18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h-1.MPG">
            <a:hlinkClick r:id="" action="ppaction://media"/>
            <a:extLst>
              <a:ext uri="{FF2B5EF4-FFF2-40B4-BE49-F238E27FC236}">
                <a16:creationId xmlns:a16="http://schemas.microsoft.com/office/drawing/2014/main" id="{B7B721E0-B28A-A257-7619-5925572B19C2}"/>
              </a:ext>
            </a:extLst>
          </p:cNvPr>
          <p:cNvPicPr>
            <a:picLocks noChangeAspect="1" noChangeArrowheads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095" y="1093731"/>
            <a:ext cx="2195304" cy="14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-1.MPG">
            <a:hlinkClick r:id="" action="ppaction://media"/>
            <a:extLst>
              <a:ext uri="{FF2B5EF4-FFF2-40B4-BE49-F238E27FC236}">
                <a16:creationId xmlns:a16="http://schemas.microsoft.com/office/drawing/2014/main" id="{01AB7A6A-8D76-E075-2A3E-E518AD0E3066}"/>
              </a:ext>
            </a:extLst>
          </p:cNvPr>
          <p:cNvPicPr>
            <a:picLocks noChangeAspect="1" noChangeArrowheads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095" y="4270196"/>
            <a:ext cx="2195303" cy="14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2" fill="hold"/>
                                        <p:tgtEl>
                                          <p:spTgt spid="4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79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79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95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09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222A5-5D6D-637B-33BA-9700072FCFBF}"/>
              </a:ext>
            </a:extLst>
          </p:cNvPr>
          <p:cNvSpPr/>
          <p:nvPr/>
        </p:nvSpPr>
        <p:spPr>
          <a:xfrm>
            <a:off x="1676400" y="0"/>
            <a:ext cx="74676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E0DF4-E441-C4A4-8D2E-BDEEF118C013}"/>
              </a:ext>
            </a:extLst>
          </p:cNvPr>
          <p:cNvSpPr txBox="1"/>
          <p:nvPr/>
        </p:nvSpPr>
        <p:spPr>
          <a:xfrm>
            <a:off x="-11723" y="5862"/>
            <a:ext cx="1688123" cy="1670538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700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At first glance, they are very similar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D7D5F6B-BB86-F879-03F0-B561508E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351" y="252007"/>
            <a:ext cx="7261697" cy="63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9ADFB42-11E8-9F19-3D0F-431D4205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E477FA-DFBF-4FDF-ADFA-579C41088604}"/>
              </a:ext>
            </a:extLst>
          </p:cNvPr>
          <p:cNvSpPr txBox="1"/>
          <p:nvPr/>
        </p:nvSpPr>
        <p:spPr>
          <a:xfrm>
            <a:off x="838200" y="304800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Professional vs student whole arm movement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93A904C-E7DE-A56F-EA31-38485C15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" y="1066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42AEBD-A3EE-F5B1-05A5-1B010F8FB086}"/>
              </a:ext>
            </a:extLst>
          </p:cNvPr>
          <p:cNvSpPr txBox="1"/>
          <p:nvPr/>
        </p:nvSpPr>
        <p:spPr>
          <a:xfrm>
            <a:off x="838200" y="304800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Professional vs student looking at different joints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C69928FF-496C-006D-9269-11BF12F4568B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096617"/>
            <a:ext cx="6248400" cy="5334000"/>
            <a:chOff x="576" y="576"/>
            <a:chExt cx="4608" cy="3218"/>
          </a:xfrm>
        </p:grpSpPr>
        <p:graphicFrame>
          <p:nvGraphicFramePr>
            <p:cNvPr id="16387" name="Object 3">
              <a:extLst>
                <a:ext uri="{FF2B5EF4-FFF2-40B4-BE49-F238E27FC236}">
                  <a16:creationId xmlns:a16="http://schemas.microsoft.com/office/drawing/2014/main" id="{318F2248-CBE3-2FB4-7254-89B363C308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6064462"/>
                </p:ext>
              </p:extLst>
            </p:nvPr>
          </p:nvGraphicFramePr>
          <p:xfrm>
            <a:off x="576" y="576"/>
            <a:ext cx="2304" cy="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3251200" imgH="1765300" progId="Excel.Chart.8">
                    <p:embed/>
                  </p:oleObj>
                </mc:Choice>
                <mc:Fallback>
                  <p:oleObj name="Chart" r:id="rId2" imgW="3251200" imgH="1765300" progId="Excel.Chart.8">
                    <p:embed/>
                    <p:pic>
                      <p:nvPicPr>
                        <p:cNvPr id="16387" name="Object 3">
                          <a:extLst>
                            <a:ext uri="{FF2B5EF4-FFF2-40B4-BE49-F238E27FC236}">
                              <a16:creationId xmlns:a16="http://schemas.microsoft.com/office/drawing/2014/main" id="{318F2248-CBE3-2FB4-7254-89B363C308D2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576"/>
                          <a:ext cx="2304" cy="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8" name="Object 4">
              <a:extLst>
                <a:ext uri="{FF2B5EF4-FFF2-40B4-BE49-F238E27FC236}">
                  <a16:creationId xmlns:a16="http://schemas.microsoft.com/office/drawing/2014/main" id="{83F3ECA3-76C4-2C23-0A94-240227A891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576"/>
            <a:ext cx="2304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4" imgW="3251200" imgH="1752600" progId="Excel.Chart.8">
                    <p:embed/>
                  </p:oleObj>
                </mc:Choice>
                <mc:Fallback>
                  <p:oleObj name="Chart" r:id="rId4" imgW="3251200" imgH="1752600" progId="Excel.Chart.8">
                    <p:embed/>
                    <p:pic>
                      <p:nvPicPr>
                        <p:cNvPr id="16388" name="Object 4">
                          <a:extLst>
                            <a:ext uri="{FF2B5EF4-FFF2-40B4-BE49-F238E27FC236}">
                              <a16:creationId xmlns:a16="http://schemas.microsoft.com/office/drawing/2014/main" id="{83F3ECA3-76C4-2C23-0A94-240227A89127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576"/>
                          <a:ext cx="2304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89" name="Object 5">
              <a:extLst>
                <a:ext uri="{FF2B5EF4-FFF2-40B4-BE49-F238E27FC236}">
                  <a16:creationId xmlns:a16="http://schemas.microsoft.com/office/drawing/2014/main" id="{609E726A-7293-EC1D-3E89-59714604A4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1341"/>
            <a:ext cx="2304" cy="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6" imgW="3251200" imgH="1765300" progId="Excel.Chart.8">
                    <p:embed/>
                  </p:oleObj>
                </mc:Choice>
                <mc:Fallback>
                  <p:oleObj name="Chart" r:id="rId6" imgW="3251200" imgH="1765300" progId="Excel.Chart.8">
                    <p:embed/>
                    <p:pic>
                      <p:nvPicPr>
                        <p:cNvPr id="16389" name="Object 5">
                          <a:extLst>
                            <a:ext uri="{FF2B5EF4-FFF2-40B4-BE49-F238E27FC236}">
                              <a16:creationId xmlns:a16="http://schemas.microsoft.com/office/drawing/2014/main" id="{609E726A-7293-EC1D-3E89-59714604A446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41"/>
                          <a:ext cx="2304" cy="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6">
              <a:extLst>
                <a:ext uri="{FF2B5EF4-FFF2-40B4-BE49-F238E27FC236}">
                  <a16:creationId xmlns:a16="http://schemas.microsoft.com/office/drawing/2014/main" id="{AAA11129-A3AB-2B0D-4947-5CB0E612EF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1341"/>
            <a:ext cx="2304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8" imgW="3251200" imgH="1752600" progId="Excel.Chart.8">
                    <p:embed/>
                  </p:oleObj>
                </mc:Choice>
                <mc:Fallback>
                  <p:oleObj name="Chart" r:id="rId8" imgW="3251200" imgH="1752600" progId="Excel.Chart.8">
                    <p:embed/>
                    <p:pic>
                      <p:nvPicPr>
                        <p:cNvPr id="16390" name="Object 6">
                          <a:extLst>
                            <a:ext uri="{FF2B5EF4-FFF2-40B4-BE49-F238E27FC236}">
                              <a16:creationId xmlns:a16="http://schemas.microsoft.com/office/drawing/2014/main" id="{AAA11129-A3AB-2B0D-4947-5CB0E612EFD3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341"/>
                          <a:ext cx="2304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7">
              <a:extLst>
                <a:ext uri="{FF2B5EF4-FFF2-40B4-BE49-F238E27FC236}">
                  <a16:creationId xmlns:a16="http://schemas.microsoft.com/office/drawing/2014/main" id="{2FF50851-7EDB-5895-DE3C-2621B26B48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2106"/>
            <a:ext cx="2304" cy="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10" imgW="3251200" imgH="1765300" progId="Excel.Chart.8">
                    <p:embed/>
                  </p:oleObj>
                </mc:Choice>
                <mc:Fallback>
                  <p:oleObj name="Chart" r:id="rId10" imgW="3251200" imgH="1765300" progId="Excel.Chart.8">
                    <p:embed/>
                    <p:pic>
                      <p:nvPicPr>
                        <p:cNvPr id="16391" name="Object 7">
                          <a:extLst>
                            <a:ext uri="{FF2B5EF4-FFF2-40B4-BE49-F238E27FC236}">
                              <a16:creationId xmlns:a16="http://schemas.microsoft.com/office/drawing/2014/main" id="{2FF50851-7EDB-5895-DE3C-2621B26B4875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106"/>
                          <a:ext cx="2304" cy="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>
              <a:extLst>
                <a:ext uri="{FF2B5EF4-FFF2-40B4-BE49-F238E27FC236}">
                  <a16:creationId xmlns:a16="http://schemas.microsoft.com/office/drawing/2014/main" id="{8345D7CF-248E-7A31-B718-36E7015AC3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2106"/>
            <a:ext cx="2304" cy="7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12" imgW="3251200" imgH="1752600" progId="Excel.Chart.8">
                    <p:embed/>
                  </p:oleObj>
                </mc:Choice>
                <mc:Fallback>
                  <p:oleObj name="Chart" r:id="rId12" imgW="3251200" imgH="1752600" progId="Excel.Chart.8">
                    <p:embed/>
                    <p:pic>
                      <p:nvPicPr>
                        <p:cNvPr id="16392" name="Object 8">
                          <a:extLst>
                            <a:ext uri="{FF2B5EF4-FFF2-40B4-BE49-F238E27FC236}">
                              <a16:creationId xmlns:a16="http://schemas.microsoft.com/office/drawing/2014/main" id="{8345D7CF-248E-7A31-B718-36E7015AC36D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106"/>
                          <a:ext cx="2304" cy="7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9">
              <a:extLst>
                <a:ext uri="{FF2B5EF4-FFF2-40B4-BE49-F238E27FC236}">
                  <a16:creationId xmlns:a16="http://schemas.microsoft.com/office/drawing/2014/main" id="{61D2E66E-9C2E-7538-67EE-639A7A9525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2871"/>
            <a:ext cx="2304" cy="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14" imgW="3251200" imgH="2146300" progId="Excel.Chart.8">
                    <p:embed/>
                  </p:oleObj>
                </mc:Choice>
                <mc:Fallback>
                  <p:oleObj name="Chart" r:id="rId14" imgW="3251200" imgH="2146300" progId="Excel.Chart.8">
                    <p:embed/>
                    <p:pic>
                      <p:nvPicPr>
                        <p:cNvPr id="16393" name="Object 9">
                          <a:extLst>
                            <a:ext uri="{FF2B5EF4-FFF2-40B4-BE49-F238E27FC236}">
                              <a16:creationId xmlns:a16="http://schemas.microsoft.com/office/drawing/2014/main" id="{61D2E66E-9C2E-7538-67EE-639A7A9525E9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871"/>
                          <a:ext cx="2304" cy="9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4" name="Object 10">
              <a:extLst>
                <a:ext uri="{FF2B5EF4-FFF2-40B4-BE49-F238E27FC236}">
                  <a16:creationId xmlns:a16="http://schemas.microsoft.com/office/drawing/2014/main" id="{69894ABB-3726-1FD2-ABA3-F06525B85F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2871"/>
            <a:ext cx="2304" cy="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16" imgW="3251200" imgH="2146300" progId="Excel.Chart.8">
                    <p:embed/>
                  </p:oleObj>
                </mc:Choice>
                <mc:Fallback>
                  <p:oleObj name="Chart" r:id="rId16" imgW="3251200" imgH="2146300" progId="Excel.Chart.8">
                    <p:embed/>
                    <p:pic>
                      <p:nvPicPr>
                        <p:cNvPr id="16394" name="Object 10">
                          <a:extLst>
                            <a:ext uri="{FF2B5EF4-FFF2-40B4-BE49-F238E27FC236}">
                              <a16:creationId xmlns:a16="http://schemas.microsoft.com/office/drawing/2014/main" id="{69894ABB-3726-1FD2-ABA3-F06525B85F5C}"/>
                            </a:ext>
                          </a:extLst>
                        </p:cNvPr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871"/>
                          <a:ext cx="2304" cy="9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B10D0C-4B6D-82A1-37F4-1AE72347D334}"/>
              </a:ext>
            </a:extLst>
          </p:cNvPr>
          <p:cNvSpPr txBox="1"/>
          <p:nvPr/>
        </p:nvSpPr>
        <p:spPr>
          <a:xfrm>
            <a:off x="914400" y="457200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angles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{59CB3EC5-D81F-2E44-BF32-0B18356EA1DB}tf10001120</Template>
  <TotalTime>125</TotalTime>
  <Words>132</Words>
  <Application>Microsoft Macintosh PowerPoint</Application>
  <PresentationFormat>On-screen Show (4:3)</PresentationFormat>
  <Paragraphs>29</Paragraphs>
  <Slides>11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Wingdings</vt:lpstr>
      <vt:lpstr>Parcel</vt:lpstr>
      <vt:lpstr>Chart</vt:lpstr>
      <vt:lpstr>PowerPoint Presentation</vt:lpstr>
      <vt:lpstr>Helga Winold, DMA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research matters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Thelen</dc:creator>
  <cp:lastModifiedBy>Helga Winold</cp:lastModifiedBy>
  <cp:revision>7</cp:revision>
  <dcterms:created xsi:type="dcterms:W3CDTF">2003-09-18T15:44:39Z</dcterms:created>
  <dcterms:modified xsi:type="dcterms:W3CDTF">2024-02-02T15:58:07Z</dcterms:modified>
</cp:coreProperties>
</file>